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38" d="100"/>
          <a:sy n="38" d="100"/>
        </p:scale>
        <p:origin x="-151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1066801" y="1603786"/>
            <a:ext cx="3474720" cy="3474720"/>
          </a:xfrm>
          <a:prstGeom prst="round2SameRect">
            <a:avLst>
              <a:gd name="adj1" fmla="val 3122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25"/>
          <p:cNvGrpSpPr>
            <a:grpSpLocks noChangeAspect="1"/>
          </p:cNvGrpSpPr>
          <p:nvPr/>
        </p:nvGrpSpPr>
        <p:grpSpPr>
          <a:xfrm>
            <a:off x="2071048" y="2502945"/>
            <a:ext cx="1466879" cy="1676400"/>
            <a:chOff x="1230573" y="1890215"/>
            <a:chExt cx="1444388" cy="1650696"/>
          </a:xfrm>
        </p:grpSpPr>
        <p:sp>
          <p:nvSpPr>
            <p:cNvPr id="9" name="Oval 8"/>
            <p:cNvSpPr/>
            <p:nvPr/>
          </p:nvSpPr>
          <p:spPr>
            <a:xfrm>
              <a:off x="1230573" y="1890215"/>
              <a:ext cx="1444388" cy="937146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Oval 9"/>
            <p:cNvSpPr/>
            <p:nvPr/>
          </p:nvSpPr>
          <p:spPr>
            <a:xfrm>
              <a:off x="1935709" y="2845831"/>
              <a:ext cx="603504" cy="402336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Oval 10"/>
            <p:cNvSpPr/>
            <p:nvPr/>
          </p:nvSpPr>
          <p:spPr>
            <a:xfrm>
              <a:off x="1901589" y="3275735"/>
              <a:ext cx="392373" cy="265176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Oval 11"/>
            <p:cNvSpPr/>
            <p:nvPr/>
          </p:nvSpPr>
          <p:spPr>
            <a:xfrm>
              <a:off x="1633181" y="2395181"/>
              <a:ext cx="621792" cy="402336"/>
            </a:xfrm>
            <a:prstGeom prst="ellipse">
              <a:avLst/>
            </a:prstGeom>
            <a:solidFill>
              <a:srgbClr val="FFFFFF">
                <a:alpha val="3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16/1/13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67200" y="6356350"/>
            <a:ext cx="609600" cy="365125"/>
          </a:xfr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9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ound Same Side Corner Rectangle 12"/>
          <p:cNvSpPr/>
          <p:nvPr/>
        </p:nvSpPr>
        <p:spPr>
          <a:xfrm rot="5400000" flipH="1">
            <a:off x="4572000" y="1603786"/>
            <a:ext cx="3474720" cy="3474720"/>
          </a:xfrm>
          <a:prstGeom prst="round2SameRect">
            <a:avLst>
              <a:gd name="adj1" fmla="val 3122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1248" y="1680881"/>
            <a:ext cx="3273552" cy="1640541"/>
          </a:xfrm>
        </p:spPr>
        <p:txBody>
          <a:bodyPr vert="horz" lIns="91440" tIns="0" rIns="91440" bIns="0" rtlCol="0" anchor="b" anchorCtr="0">
            <a:noAutofit/>
          </a:bodyPr>
          <a:lstStyle>
            <a:lvl1pPr algn="ctr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248" y="3384176"/>
            <a:ext cx="3273552" cy="530352"/>
          </a:xfrm>
        </p:spPr>
        <p:txBody>
          <a:bodyPr vert="horz" lIns="91440" tIns="0" rIns="91440" bIns="0" rtlCol="0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30000"/>
              <a:buFont typeface="Wingdings" pitchFamily="2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按一下以編輯母片子標題樣式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429001" y="450850"/>
            <a:ext cx="4922184" cy="4611688"/>
          </a:xfrm>
          <a:prstGeom prst="roundRect">
            <a:avLst>
              <a:gd name="adj" fmla="val 3826"/>
            </a:avLst>
          </a:prstGeo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6758" y="5069541"/>
            <a:ext cx="4924425" cy="662519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6759" y="5732060"/>
            <a:ext cx="4924425" cy="627797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16/1/13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，Alt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021106" y="1609725"/>
            <a:ext cx="5343525" cy="2281238"/>
          </a:xfrm>
          <a:prstGeom prst="roundRect">
            <a:avLst>
              <a:gd name="adj" fmla="val 3826"/>
            </a:avLst>
          </a:prstGeo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18" y="3904812"/>
            <a:ext cx="5416313" cy="681892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19" y="4586704"/>
            <a:ext cx="5416313" cy="627797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16/1/13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張含標題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021106" y="443552"/>
            <a:ext cx="5343525" cy="2281238"/>
          </a:xfrm>
          <a:prstGeom prst="round2SameRect">
            <a:avLst>
              <a:gd name="adj1" fmla="val 5300"/>
              <a:gd name="adj2" fmla="val 0"/>
            </a:avLst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18" y="5055855"/>
            <a:ext cx="5416313" cy="681892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19" y="5737747"/>
            <a:ext cx="5416313" cy="627797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16/1/13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4"/>
          </p:nvPr>
        </p:nvSpPr>
        <p:spPr>
          <a:xfrm flipH="1" flipV="1">
            <a:off x="3021106" y="2756848"/>
            <a:ext cx="2642616" cy="2281238"/>
          </a:xfrm>
          <a:prstGeom prst="round1Rect">
            <a:avLst>
              <a:gd name="adj" fmla="val 9488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</p:spPr>
        <p:txBody>
          <a:bodyPr vert="horz" lIns="91440" tIns="45720" rIns="91440" bIns="45720" rtlCol="0" anchor="b" anchorCtr="1">
            <a:normAutofit/>
            <a:scene3d>
              <a:camera prst="orthographicFront">
                <a:rot lat="0" lon="0" rev="10800000"/>
              </a:camera>
              <a:lightRig rig="threePt" dir="t"/>
            </a:scene3d>
          </a:bodyPr>
          <a:lstStyle>
            <a:lvl1pPr marL="0" indent="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30000"/>
              <a:buFont typeface="Wingdings" pitchFamily="2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5"/>
          </p:nvPr>
        </p:nvSpPr>
        <p:spPr>
          <a:xfrm flipV="1">
            <a:off x="5722015" y="2756848"/>
            <a:ext cx="2642616" cy="2281238"/>
          </a:xfrm>
          <a:prstGeom prst="round1Rect">
            <a:avLst>
              <a:gd name="adj" fmla="val 9488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</p:spPr>
        <p:txBody>
          <a:bodyPr vert="horz" lIns="91440" tIns="45720" rIns="91440" bIns="45720" rtlCol="0" anchor="b" anchorCtr="1">
            <a:normAutofit/>
            <a:scene3d>
              <a:camera prst="orthographicFront">
                <a:rot lat="0" lon="0" rev="10800000"/>
              </a:camera>
              <a:lightRig rig="threePt" dir="t"/>
            </a:scene3d>
          </a:bodyPr>
          <a:lstStyle>
            <a:lvl1pPr marL="0" indent="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30000"/>
              <a:buFont typeface="Wingdings" pitchFamily="2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張含標題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18" y="5055855"/>
            <a:ext cx="5416313" cy="681892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19" y="5737747"/>
            <a:ext cx="5416313" cy="627797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16/1/13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4"/>
          </p:nvPr>
        </p:nvSpPr>
        <p:spPr>
          <a:xfrm flipH="1" flipV="1">
            <a:off x="3021106" y="2756848"/>
            <a:ext cx="2642616" cy="2281238"/>
          </a:xfrm>
          <a:prstGeom prst="round1Rect">
            <a:avLst>
              <a:gd name="adj" fmla="val 9488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</p:spPr>
        <p:txBody>
          <a:bodyPr vert="horz" anchor="b" anchorCtr="1">
            <a:normAutofit/>
            <a:scene3d>
              <a:camera prst="orthographicFront">
                <a:rot lat="0" lon="0" rev="10800000"/>
              </a:camera>
              <a:lightRig rig="threePt" dir="t"/>
            </a:scene3d>
          </a:bodyPr>
          <a:lstStyle>
            <a:lvl1pPr marL="0" indent="0">
              <a:buNone/>
              <a:defRPr sz="1600"/>
            </a:lvl1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5"/>
          </p:nvPr>
        </p:nvSpPr>
        <p:spPr>
          <a:xfrm flipV="1">
            <a:off x="5723362" y="2756848"/>
            <a:ext cx="2642616" cy="2281238"/>
          </a:xfrm>
          <a:prstGeom prst="round1Rect">
            <a:avLst>
              <a:gd name="adj" fmla="val 9488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</p:spPr>
        <p:txBody>
          <a:bodyPr vert="horz" anchor="b" anchorCtr="1">
            <a:normAutofit/>
            <a:scene3d>
              <a:camera prst="orthographicFront">
                <a:rot lat="0" lon="0" rev="10800000"/>
              </a:camera>
              <a:lightRig rig="threePt" dir="t"/>
            </a:scene3d>
          </a:bodyPr>
          <a:lstStyle>
            <a:lvl1pPr marL="0" indent="0">
              <a:buNone/>
              <a:defRPr sz="1600"/>
            </a:lvl1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6"/>
          </p:nvPr>
        </p:nvSpPr>
        <p:spPr>
          <a:xfrm flipH="1">
            <a:off x="3021106" y="437202"/>
            <a:ext cx="2642616" cy="2281238"/>
          </a:xfrm>
          <a:prstGeom prst="round1Rect">
            <a:avLst>
              <a:gd name="adj" fmla="val 9488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</p:spPr>
        <p:txBody>
          <a:bodyPr vert="horz" anchor="t" anchorCtr="1"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5723362" y="437202"/>
            <a:ext cx="2642616" cy="2281238"/>
          </a:xfrm>
          <a:prstGeom prst="round1Rect">
            <a:avLst>
              <a:gd name="adj" fmla="val 9488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</p:spPr>
        <p:txBody>
          <a:bodyPr vert="horz" anchor="t" anchorCtr="1"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張圖片，2 個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40505" y="1112198"/>
            <a:ext cx="2524126" cy="1998756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16/1/13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021107" y="443551"/>
            <a:ext cx="2743200" cy="2968389"/>
          </a:xfrm>
          <a:prstGeom prst="round2SameRect">
            <a:avLst>
              <a:gd name="adj1" fmla="val 5300"/>
              <a:gd name="adj2" fmla="val 0"/>
            </a:avLst>
          </a:prstGeom>
          <a:noFill/>
        </p:spPr>
        <p:txBody>
          <a:bodyPr anchor="t" anchorCtr="1"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/>
          </p:nvPr>
        </p:nvSpPr>
        <p:spPr>
          <a:xfrm flipV="1">
            <a:off x="3021107" y="3442648"/>
            <a:ext cx="2743200" cy="2968389"/>
          </a:xfrm>
          <a:prstGeom prst="round2SameRect">
            <a:avLst>
              <a:gd name="adj1" fmla="val 5300"/>
              <a:gd name="adj2" fmla="val 0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</p:spPr>
        <p:txBody>
          <a:bodyPr anchor="b" anchorCtr="1">
            <a:normAutofit/>
            <a:scene3d>
              <a:camera prst="orthographicFront">
                <a:rot lat="0" lon="0" rev="10800000"/>
              </a:camera>
              <a:lightRig rig="threePt" dir="t"/>
            </a:scene3d>
          </a:bodyPr>
          <a:lstStyle>
            <a:lvl1pPr marL="0" indent="0">
              <a:buNone/>
              <a:defRPr sz="1600"/>
            </a:lvl1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5"/>
          </p:nvPr>
        </p:nvSpPr>
        <p:spPr>
          <a:xfrm>
            <a:off x="5840505" y="4108759"/>
            <a:ext cx="2524126" cy="1998756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6"/>
          </p:nvPr>
        </p:nvSpPr>
        <p:spPr>
          <a:xfrm>
            <a:off x="5840505" y="3442648"/>
            <a:ext cx="2524126" cy="67468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40505" y="443551"/>
            <a:ext cx="2524126" cy="67468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張圖片，3 個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40505" y="1112198"/>
            <a:ext cx="2524126" cy="989959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16/1/13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021107" y="443551"/>
            <a:ext cx="2743200" cy="1956816"/>
          </a:xfrm>
          <a:prstGeom prst="round2SameRect">
            <a:avLst>
              <a:gd name="adj1" fmla="val 5300"/>
              <a:gd name="adj2" fmla="val 0"/>
            </a:avLst>
          </a:prstGeom>
          <a:noFill/>
        </p:spPr>
        <p:txBody>
          <a:bodyPr anchor="t" anchorCtr="1"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/>
          </p:nvPr>
        </p:nvSpPr>
        <p:spPr>
          <a:xfrm flipV="1">
            <a:off x="3021107" y="4462815"/>
            <a:ext cx="2743200" cy="1956816"/>
          </a:xfrm>
          <a:prstGeom prst="round2SameRect">
            <a:avLst>
              <a:gd name="adj1" fmla="val 5300"/>
              <a:gd name="adj2" fmla="val 0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</p:spPr>
        <p:txBody>
          <a:bodyPr anchor="b" anchorCtr="1">
            <a:normAutofit/>
            <a:scene3d>
              <a:camera prst="orthographicFront">
                <a:rot lat="0" lon="0" rev="10800000"/>
              </a:camera>
              <a:lightRig rig="threePt" dir="t"/>
            </a:scene3d>
          </a:bodyPr>
          <a:lstStyle>
            <a:lvl1pPr marL="0" indent="0">
              <a:buNone/>
              <a:defRPr sz="1600"/>
            </a:lvl1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40505" y="443551"/>
            <a:ext cx="2524126" cy="67468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3021107" y="2452048"/>
            <a:ext cx="2743200" cy="1956816"/>
          </a:xfrm>
          <a:prstGeom prst="rect">
            <a:avLst/>
          </a:prstGeom>
          <a:noFill/>
        </p:spPr>
        <p:txBody>
          <a:bodyPr anchor="t" anchorCtr="1"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840505" y="3133941"/>
            <a:ext cx="2524126" cy="989959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40505" y="2452048"/>
            <a:ext cx="2524126" cy="67468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1"/>
          </p:nvPr>
        </p:nvSpPr>
        <p:spPr>
          <a:xfrm>
            <a:off x="5840505" y="5135813"/>
            <a:ext cx="2524126" cy="989959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2"/>
          </p:nvPr>
        </p:nvSpPr>
        <p:spPr>
          <a:xfrm>
            <a:off x="5840505" y="4462815"/>
            <a:ext cx="2524126" cy="67468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0206" y="685800"/>
            <a:ext cx="4924424" cy="886968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40206" y="2020888"/>
            <a:ext cx="4924425" cy="410686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16/1/13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24800" y="750580"/>
            <a:ext cx="914400" cy="538193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67100" y="749300"/>
            <a:ext cx="3924300" cy="53768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16/1/13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5pPr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16/1/13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含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16/1/13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67200" y="6356350"/>
            <a:ext cx="609600" cy="365125"/>
          </a:xfrm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1066801" y="1603786"/>
            <a:ext cx="3474720" cy="3474720"/>
          </a:xfrm>
          <a:prstGeom prst="round2SameRect">
            <a:avLst>
              <a:gd name="adj1" fmla="val 3122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 rot="5400000">
            <a:off x="4585448" y="1603786"/>
            <a:ext cx="3474720" cy="3474720"/>
          </a:xfrm>
          <a:prstGeom prst="round2SameRect">
            <a:avLst>
              <a:gd name="adj1" fmla="val 3096"/>
              <a:gd name="adj2" fmla="val 0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</p:spPr>
        <p:txBody>
          <a:bodyPr vert="vert270"/>
          <a:lstStyle>
            <a:lvl1pPr marL="0" indent="0">
              <a:buNone/>
              <a:defRPr/>
            </a:lvl1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  <p:grpSp>
        <p:nvGrpSpPr>
          <p:cNvPr id="8" name="Group 25"/>
          <p:cNvGrpSpPr>
            <a:grpSpLocks noChangeAspect="1"/>
          </p:cNvGrpSpPr>
          <p:nvPr/>
        </p:nvGrpSpPr>
        <p:grpSpPr>
          <a:xfrm>
            <a:off x="2071048" y="1842448"/>
            <a:ext cx="1466879" cy="1676400"/>
            <a:chOff x="1230573" y="1890215"/>
            <a:chExt cx="1444388" cy="1650696"/>
          </a:xfrm>
        </p:grpSpPr>
        <p:sp>
          <p:nvSpPr>
            <p:cNvPr id="27" name="Oval 26"/>
            <p:cNvSpPr/>
            <p:nvPr/>
          </p:nvSpPr>
          <p:spPr>
            <a:xfrm>
              <a:off x="1230573" y="1890215"/>
              <a:ext cx="1444388" cy="937146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8" name="Oval 27"/>
            <p:cNvSpPr/>
            <p:nvPr/>
          </p:nvSpPr>
          <p:spPr>
            <a:xfrm>
              <a:off x="1935709" y="2845831"/>
              <a:ext cx="603504" cy="402336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9" name="Oval 28"/>
            <p:cNvSpPr/>
            <p:nvPr/>
          </p:nvSpPr>
          <p:spPr>
            <a:xfrm>
              <a:off x="1901589" y="3275735"/>
              <a:ext cx="392373" cy="265176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0" name="Oval 29"/>
            <p:cNvSpPr/>
            <p:nvPr/>
          </p:nvSpPr>
          <p:spPr>
            <a:xfrm>
              <a:off x="1633181" y="2395181"/>
              <a:ext cx="621792" cy="402336"/>
            </a:xfrm>
            <a:prstGeom prst="ellipse">
              <a:avLst/>
            </a:prstGeom>
            <a:solidFill>
              <a:srgbClr val="FFFFFF">
                <a:alpha val="3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6447" y="3114115"/>
            <a:ext cx="3276600" cy="1162050"/>
          </a:xfrm>
        </p:spPr>
        <p:txBody>
          <a:bodyPr tIns="0" bIns="0" anchor="b" anchorCtr="0">
            <a:noAutofit/>
          </a:bodyPr>
          <a:lstStyle>
            <a:lvl1pPr algn="ctr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6447" y="4343400"/>
            <a:ext cx="3276600" cy="533400"/>
          </a:xfrm>
        </p:spPr>
        <p:txBody>
          <a:bodyPr tIns="0" bIns="0">
            <a:normAutofit/>
          </a:bodyPr>
          <a:lstStyle>
            <a:lvl1pPr marL="0" indent="0" algn="ctr">
              <a:spcBef>
                <a:spcPct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按一下以編輯母片子標題樣式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6"/>
          <p:cNvGrpSpPr/>
          <p:nvPr/>
        </p:nvGrpSpPr>
        <p:grpSpPr>
          <a:xfrm>
            <a:off x="222912" y="1254456"/>
            <a:ext cx="7892388" cy="3918778"/>
            <a:chOff x="222912" y="1254456"/>
            <a:chExt cx="7892388" cy="3918778"/>
          </a:xfrm>
        </p:grpSpPr>
        <p:sp>
          <p:nvSpPr>
            <p:cNvPr id="7" name="Rounded Rectangle 6"/>
            <p:cNvSpPr/>
            <p:nvPr/>
          </p:nvSpPr>
          <p:spPr>
            <a:xfrm>
              <a:off x="1028700" y="1600200"/>
              <a:ext cx="7086600" cy="3474720"/>
            </a:xfrm>
            <a:prstGeom prst="roundRect">
              <a:avLst>
                <a:gd name="adj" fmla="val 312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222912" y="1254456"/>
              <a:ext cx="3429000" cy="3918778"/>
              <a:chOff x="1230573" y="1890215"/>
              <a:chExt cx="1444388" cy="1650696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230573" y="1890215"/>
                <a:ext cx="1444388" cy="937146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935709" y="2845831"/>
                <a:ext cx="603504" cy="402336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901589" y="3275735"/>
                <a:ext cx="392373" cy="265176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633181" y="2395181"/>
                <a:ext cx="621792" cy="402336"/>
              </a:xfrm>
              <a:prstGeom prst="ellipse">
                <a:avLst/>
              </a:prstGeom>
              <a:solidFill>
                <a:srgbClr val="FFFFFF">
                  <a:alpha val="3803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4182" y="2021541"/>
            <a:ext cx="4200618" cy="1362075"/>
          </a:xfrm>
        </p:spPr>
        <p:txBody>
          <a:bodyPr vert="horz" lIns="91440" tIns="0" rIns="91440" bIns="0" rtlCol="0" anchor="b" anchorCtr="0">
            <a:noAutofit/>
          </a:bodyPr>
          <a:lstStyle>
            <a:lvl1pPr algn="r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21424" y="3388659"/>
            <a:ext cx="4603376" cy="1083328"/>
          </a:xfrm>
        </p:spPr>
        <p:txBody>
          <a:bodyPr vert="horz" lIns="91440" tIns="0" rIns="91440" bIns="0" rtlCol="0">
            <a:normAutofit/>
          </a:bodyPr>
          <a:lstStyle>
            <a:lvl1pPr marL="0" indent="0" algn="r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30000"/>
              <a:buFont typeface="Wingdings" pitchFamily="2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2F0292D-1797-49A5-8D2D-8D50C72EF3CC}" type="datetimeFigureOut">
              <a:rPr lang="en-US" smtClean="0"/>
              <a:t>16/1/13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67200" y="6356350"/>
            <a:ext cx="609600" cy="365125"/>
          </a:xfr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9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3"/>
          <p:cNvGrpSpPr/>
          <p:nvPr/>
        </p:nvGrpSpPr>
        <p:grpSpPr>
          <a:xfrm>
            <a:off x="7418696" y="457200"/>
            <a:ext cx="914400" cy="914400"/>
            <a:chOff x="842682" y="2971800"/>
            <a:chExt cx="914400" cy="914400"/>
          </a:xfrm>
        </p:grpSpPr>
        <p:sp>
          <p:nvSpPr>
            <p:cNvPr id="15" name="Rounded Rectangle 14"/>
            <p:cNvSpPr/>
            <p:nvPr/>
          </p:nvSpPr>
          <p:spPr>
            <a:xfrm>
              <a:off x="842682" y="2971800"/>
              <a:ext cx="914400" cy="914400"/>
            </a:xfrm>
            <a:prstGeom prst="roundRect">
              <a:avLst>
                <a:gd name="adj" fmla="val 931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9" name="Group 10"/>
            <p:cNvGrpSpPr>
              <a:grpSpLocks noChangeAspect="1"/>
            </p:cNvGrpSpPr>
            <p:nvPr/>
          </p:nvGrpSpPr>
          <p:grpSpPr>
            <a:xfrm>
              <a:off x="948372" y="3034353"/>
              <a:ext cx="700732" cy="800823"/>
              <a:chOff x="1230573" y="1890215"/>
              <a:chExt cx="1444388" cy="1650696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1230573" y="1890215"/>
                <a:ext cx="1444388" cy="937146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935709" y="2845831"/>
                <a:ext cx="603504" cy="402336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901589" y="3275735"/>
                <a:ext cx="392373" cy="265176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633181" y="2395181"/>
                <a:ext cx="621792" cy="402336"/>
              </a:xfrm>
              <a:prstGeom prst="ellipse">
                <a:avLst/>
              </a:prstGeom>
              <a:solidFill>
                <a:srgbClr val="FFFFFF">
                  <a:alpha val="3803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70" y="224118"/>
            <a:ext cx="4800600" cy="886968"/>
          </a:xfrm>
        </p:spPr>
        <p:txBody>
          <a:bodyPr lIns="45720"/>
          <a:lstStyle/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2474" y="1600200"/>
            <a:ext cx="3703320" cy="4525963"/>
          </a:xfrm>
        </p:spPr>
        <p:txBody>
          <a:bodyPr lIns="4572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1647" y="1600200"/>
            <a:ext cx="3703320" cy="4525963"/>
          </a:xfrm>
        </p:spPr>
        <p:txBody>
          <a:bodyPr lIns="4572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16/1/13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21040" y="363071"/>
            <a:ext cx="609600" cy="365125"/>
          </a:xfrm>
        </p:spPr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664" y="228600"/>
            <a:ext cx="4800600" cy="886968"/>
          </a:xfrm>
        </p:spPr>
        <p:txBody>
          <a:bodyPr vert="horz" lIns="4572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1212" y="1548761"/>
            <a:ext cx="3657600" cy="274320"/>
          </a:xfrm>
          <a:prstGeom prst="roundRect">
            <a:avLst>
              <a:gd name="adj" fmla="val 31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8352" y="2021456"/>
            <a:ext cx="3703320" cy="4106294"/>
          </a:xfrm>
        </p:spPr>
        <p:txBody>
          <a:bodyPr lIns="4572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1533" y="1548761"/>
            <a:ext cx="3657600" cy="274320"/>
          </a:xfrm>
          <a:prstGeom prst="roundRect">
            <a:avLst>
              <a:gd name="adj" fmla="val 3405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8673" y="2019869"/>
            <a:ext cx="3703320" cy="4106294"/>
          </a:xfrm>
        </p:spPr>
        <p:txBody>
          <a:bodyPr lIns="4572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16/1/13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21729" y="365760"/>
            <a:ext cx="609600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15"/>
          <p:cNvGrpSpPr/>
          <p:nvPr/>
        </p:nvGrpSpPr>
        <p:grpSpPr>
          <a:xfrm>
            <a:off x="7418696" y="457200"/>
            <a:ext cx="914400" cy="914400"/>
            <a:chOff x="842682" y="2971800"/>
            <a:chExt cx="914400" cy="914400"/>
          </a:xfrm>
        </p:grpSpPr>
        <p:sp>
          <p:nvSpPr>
            <p:cNvPr id="17" name="Rounded Rectangle 16"/>
            <p:cNvSpPr/>
            <p:nvPr/>
          </p:nvSpPr>
          <p:spPr>
            <a:xfrm>
              <a:off x="842682" y="2971800"/>
              <a:ext cx="914400" cy="914400"/>
            </a:xfrm>
            <a:prstGeom prst="roundRect">
              <a:avLst>
                <a:gd name="adj" fmla="val 931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>
              <a:grpSpLocks noChangeAspect="1"/>
            </p:cNvGrpSpPr>
            <p:nvPr/>
          </p:nvGrpSpPr>
          <p:grpSpPr>
            <a:xfrm>
              <a:off x="948372" y="3034353"/>
              <a:ext cx="700732" cy="800823"/>
              <a:chOff x="1230573" y="1890215"/>
              <a:chExt cx="1444388" cy="1650696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1230573" y="1890215"/>
                <a:ext cx="1444388" cy="937146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935709" y="2845831"/>
                <a:ext cx="603504" cy="402336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901589" y="3275735"/>
                <a:ext cx="392373" cy="265176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633181" y="2395181"/>
                <a:ext cx="621792" cy="402336"/>
              </a:xfrm>
              <a:prstGeom prst="ellipse">
                <a:avLst/>
              </a:prstGeom>
              <a:solidFill>
                <a:srgbClr val="FFFFFF">
                  <a:alpha val="3803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664" y="228600"/>
            <a:ext cx="4800600" cy="886968"/>
          </a:xfrm>
        </p:spPr>
        <p:txBody>
          <a:bodyPr vert="horz" lIns="4572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16/1/13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21040" y="365760"/>
            <a:ext cx="609600" cy="365125"/>
          </a:xfrm>
        </p:spPr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8"/>
          <p:cNvGrpSpPr/>
          <p:nvPr/>
        </p:nvGrpSpPr>
        <p:grpSpPr>
          <a:xfrm>
            <a:off x="7418696" y="457200"/>
            <a:ext cx="914400" cy="914400"/>
            <a:chOff x="842682" y="2971800"/>
            <a:chExt cx="914400" cy="914400"/>
          </a:xfrm>
        </p:grpSpPr>
        <p:sp>
          <p:nvSpPr>
            <p:cNvPr id="10" name="Rounded Rectangle 9"/>
            <p:cNvSpPr/>
            <p:nvPr/>
          </p:nvSpPr>
          <p:spPr>
            <a:xfrm>
              <a:off x="842682" y="2971800"/>
              <a:ext cx="914400" cy="914400"/>
            </a:xfrm>
            <a:prstGeom prst="roundRect">
              <a:avLst>
                <a:gd name="adj" fmla="val 931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7" name="Group 10"/>
            <p:cNvGrpSpPr>
              <a:grpSpLocks noChangeAspect="1"/>
            </p:cNvGrpSpPr>
            <p:nvPr/>
          </p:nvGrpSpPr>
          <p:grpSpPr>
            <a:xfrm>
              <a:off x="948372" y="3034353"/>
              <a:ext cx="700732" cy="800823"/>
              <a:chOff x="1230573" y="1890215"/>
              <a:chExt cx="1444388" cy="1650696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1230573" y="1890215"/>
                <a:ext cx="1444388" cy="937146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935709" y="2845831"/>
                <a:ext cx="603504" cy="402336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901589" y="3275735"/>
                <a:ext cx="392373" cy="265176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633181" y="2395181"/>
                <a:ext cx="621792" cy="402336"/>
              </a:xfrm>
              <a:prstGeom prst="ellipse">
                <a:avLst/>
              </a:prstGeom>
              <a:solidFill>
                <a:srgbClr val="FFFFFF">
                  <a:alpha val="3803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16/1/13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21040" y="365760"/>
            <a:ext cx="609600" cy="365125"/>
          </a:xfrm>
        </p:spPr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7"/>
          <p:cNvGrpSpPr/>
          <p:nvPr/>
        </p:nvGrpSpPr>
        <p:grpSpPr>
          <a:xfrm>
            <a:off x="7418696" y="457200"/>
            <a:ext cx="914400" cy="914400"/>
            <a:chOff x="842682" y="2971800"/>
            <a:chExt cx="914400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842682" y="2971800"/>
              <a:ext cx="914400" cy="914400"/>
            </a:xfrm>
            <a:prstGeom prst="roundRect">
              <a:avLst>
                <a:gd name="adj" fmla="val 931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6" name="Group 10"/>
            <p:cNvGrpSpPr>
              <a:grpSpLocks noChangeAspect="1"/>
            </p:cNvGrpSpPr>
            <p:nvPr/>
          </p:nvGrpSpPr>
          <p:grpSpPr>
            <a:xfrm>
              <a:off x="948372" y="3034353"/>
              <a:ext cx="700732" cy="800823"/>
              <a:chOff x="1230573" y="1890215"/>
              <a:chExt cx="1444388" cy="1650696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230573" y="1890215"/>
                <a:ext cx="1444388" cy="937146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935709" y="2845831"/>
                <a:ext cx="603504" cy="402336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901589" y="3275735"/>
                <a:ext cx="392373" cy="265176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633181" y="2395181"/>
                <a:ext cx="621792" cy="402336"/>
              </a:xfrm>
              <a:prstGeom prst="ellipse">
                <a:avLst/>
              </a:prstGeom>
              <a:solidFill>
                <a:srgbClr val="FFFFFF">
                  <a:alpha val="3803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8999" y="304800"/>
            <a:ext cx="4948269" cy="719424"/>
          </a:xfrm>
        </p:spPr>
        <p:txBody>
          <a:bodyPr anchor="b"/>
          <a:lstStyle>
            <a:lvl1pPr algn="l">
              <a:defRPr sz="2200" b="0"/>
            </a:lvl1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113" y="2292824"/>
            <a:ext cx="4959126" cy="3833339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0" y="1160463"/>
            <a:ext cx="4948269" cy="9540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16/1/13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2F0292D-1797-49A5-8D2D-8D50C72EF3CC}" type="datetimeFigureOut">
              <a:rPr lang="en-US" smtClean="0"/>
              <a:t>16/1/13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0" y="685800"/>
            <a:ext cx="4948238" cy="88696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0" y="2020888"/>
            <a:ext cx="4946602" cy="4105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52600" y="2877671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18"/>
          <p:cNvGrpSpPr/>
          <p:nvPr/>
        </p:nvGrpSpPr>
        <p:grpSpPr>
          <a:xfrm>
            <a:off x="842682" y="2971800"/>
            <a:ext cx="914400" cy="914400"/>
            <a:chOff x="842682" y="2971800"/>
            <a:chExt cx="914400" cy="914400"/>
          </a:xfrm>
        </p:grpSpPr>
        <p:sp>
          <p:nvSpPr>
            <p:cNvPr id="8" name="Rounded Rectangle 7"/>
            <p:cNvSpPr/>
            <p:nvPr userDrawn="1"/>
          </p:nvSpPr>
          <p:spPr>
            <a:xfrm>
              <a:off x="842682" y="2971800"/>
              <a:ext cx="914400" cy="914400"/>
            </a:xfrm>
            <a:prstGeom prst="roundRect">
              <a:avLst>
                <a:gd name="adj" fmla="val 931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9" name="Group 10"/>
            <p:cNvGrpSpPr>
              <a:grpSpLocks noChangeAspect="1"/>
            </p:cNvGrpSpPr>
            <p:nvPr userDrawn="1"/>
          </p:nvGrpSpPr>
          <p:grpSpPr>
            <a:xfrm>
              <a:off x="948372" y="3034352"/>
              <a:ext cx="700732" cy="800822"/>
              <a:chOff x="1230573" y="1890215"/>
              <a:chExt cx="1444388" cy="1650696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1230573" y="1890215"/>
                <a:ext cx="1444388" cy="937146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3" name="Oval 12"/>
              <p:cNvSpPr/>
              <p:nvPr userDrawn="1"/>
            </p:nvSpPr>
            <p:spPr>
              <a:xfrm>
                <a:off x="1935709" y="2845831"/>
                <a:ext cx="603504" cy="402336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1901589" y="3275735"/>
                <a:ext cx="392373" cy="265176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5" name="Oval 14"/>
              <p:cNvSpPr/>
              <p:nvPr userDrawn="1"/>
            </p:nvSpPr>
            <p:spPr>
              <a:xfrm>
                <a:off x="1633181" y="2395181"/>
                <a:ext cx="621792" cy="402336"/>
              </a:xfrm>
              <a:prstGeom prst="ellipse">
                <a:avLst/>
              </a:prstGeom>
              <a:solidFill>
                <a:srgbClr val="FFFFFF">
                  <a:alpha val="3803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30000"/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2"/>
        </a:buClr>
        <a:buSzPct val="130000"/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30000"/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2"/>
        </a:buClr>
        <a:buSzPct val="130000"/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30000"/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2"/>
        </a:buClr>
        <a:buSzPct val="130000"/>
        <a:buFont typeface="Wingdings" pitchFamily="2" charset="2"/>
        <a:buChar char="§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130000"/>
        <a:buFont typeface="Wingdings" pitchFamily="2" charset="2"/>
        <a:buChar char="§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28800" indent="-227013" algn="l" defTabSz="914400" rtl="0" eaLnBrk="1" latinLnBrk="0" hangingPunct="1">
        <a:spcBef>
          <a:spcPct val="20000"/>
        </a:spcBef>
        <a:buClr>
          <a:schemeClr val="accent2"/>
        </a:buClr>
        <a:buSzPct val="130000"/>
        <a:buFont typeface="Wingdings" pitchFamily="2" charset="2"/>
        <a:buChar char="§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55813" indent="-227013" algn="l" defTabSz="914400" rtl="0" eaLnBrk="1" latinLnBrk="0" hangingPunct="1">
        <a:spcBef>
          <a:spcPct val="20000"/>
        </a:spcBef>
        <a:buClr>
          <a:schemeClr val="accent1"/>
        </a:buClr>
        <a:buSzPct val="130000"/>
        <a:buFont typeface="Wingdings" pitchFamily="2" charset="2"/>
        <a:buChar char="§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165392" y="1941128"/>
            <a:ext cx="4776590" cy="2458815"/>
          </a:xfrm>
        </p:spPr>
        <p:txBody>
          <a:bodyPr/>
          <a:lstStyle/>
          <a:p>
            <a:r>
              <a:rPr lang="en-US" altLang="zh-TW" b="1" dirty="0" err="1"/>
              <a:t>AskSlotMachine</a:t>
            </a:r>
            <a:r>
              <a:rPr lang="zh-TW" altLang="zh-TW" dirty="0"/>
              <a:t/>
            </a:r>
            <a:br>
              <a:rPr lang="zh-TW" altLang="zh-TW" dirty="0"/>
            </a:br>
            <a:r>
              <a:rPr lang="zh-TW" altLang="zh-TW" b="1" dirty="0"/>
              <a:t>幸運文字拉霸</a:t>
            </a:r>
            <a:r>
              <a:rPr lang="zh-TW" altLang="zh-TW" dirty="0"/>
              <a:t/>
            </a:r>
            <a:br>
              <a:rPr lang="zh-TW" altLang="zh-TW" dirty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iOS</a:t>
            </a:r>
            <a:r>
              <a:rPr lang="en-US" altLang="zh-TW" dirty="0" smtClean="0"/>
              <a:t> App </a:t>
            </a:r>
            <a:endParaRPr kumimoji="1" lang="zh-TW" altLang="en-US" dirty="0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178758" y="1815358"/>
            <a:ext cx="2536850" cy="530352"/>
          </a:xfrm>
        </p:spPr>
        <p:txBody>
          <a:bodyPr>
            <a:normAutofit/>
          </a:bodyPr>
          <a:lstStyle/>
          <a:p>
            <a:r>
              <a:rPr lang="zh-TW" altLang="en-US" b="1" dirty="0" smtClean="0"/>
              <a:t>ＭＡＰＤ</a:t>
            </a:r>
            <a:r>
              <a:rPr lang="en-US" altLang="zh-TW" b="1" dirty="0" smtClean="0"/>
              <a:t>13</a:t>
            </a:r>
          </a:p>
          <a:p>
            <a:r>
              <a:rPr lang="zh-TW" altLang="en-US" b="1" dirty="0" smtClean="0"/>
              <a:t>周易先</a:t>
            </a:r>
            <a:r>
              <a:rPr lang="en-US" altLang="zh-TW" b="1" dirty="0" smtClean="0"/>
              <a:t>   </a:t>
            </a:r>
            <a:r>
              <a:rPr lang="zh-TW" altLang="zh-TW" b="1" dirty="0" smtClean="0"/>
              <a:t>專題名稱</a:t>
            </a:r>
            <a:r>
              <a:rPr lang="zh-TW" altLang="zh-TW" dirty="0" smtClean="0"/>
              <a:t> </a:t>
            </a:r>
            <a:endParaRPr kumimoji="1" lang="zh-TW" altLang="en-US" dirty="0"/>
          </a:p>
        </p:txBody>
      </p:sp>
      <p:pic>
        <p:nvPicPr>
          <p:cNvPr id="4" name="圖片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60319" y="2597074"/>
            <a:ext cx="2540000" cy="219301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 rot="10800000" flipV="1">
            <a:off x="3996022" y="5065993"/>
            <a:ext cx="3945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影片網址</a:t>
            </a:r>
            <a:r>
              <a:rPr kumimoji="1" lang="zh-TW" altLang="en-US" dirty="0" smtClean="0"/>
              <a:t>：</a:t>
            </a:r>
            <a:endParaRPr kumimoji="1" lang="en-US" altLang="zh-TW" dirty="0" smtClean="0"/>
          </a:p>
          <a:p>
            <a:r>
              <a:rPr kumimoji="1" lang="zh-TW" altLang="en-US" dirty="0" smtClean="0"/>
              <a:t> 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youtu.be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CQTVsYpaKUU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8238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75023" y="685800"/>
            <a:ext cx="4948238" cy="886968"/>
          </a:xfrm>
        </p:spPr>
        <p:txBody>
          <a:bodyPr/>
          <a:lstStyle/>
          <a:p>
            <a:r>
              <a:rPr lang="zh-TW" altLang="zh-TW" b="1" dirty="0"/>
              <a:t>專題內容截圖介紹</a:t>
            </a:r>
            <a:r>
              <a:rPr lang="zh-TW" altLang="zh-TW" dirty="0"/>
              <a:t> </a:t>
            </a:r>
            <a:endParaRPr kumimoji="1" lang="zh-TW" altLang="en-US" dirty="0"/>
          </a:p>
        </p:txBody>
      </p:sp>
      <p:pic>
        <p:nvPicPr>
          <p:cNvPr id="4" name="內容版面配置區 3" descr="未命名:Users:apple:Desktop:螢幕快照 2016-01-04 09.18.44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019" r="-61019"/>
          <a:stretch>
            <a:fillRect/>
          </a:stretch>
        </p:blipFill>
        <p:spPr bwMode="auto">
          <a:xfrm>
            <a:off x="1387265" y="1818238"/>
            <a:ext cx="4922670" cy="39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 descr="未命名:Users:apple:Desktop:螢幕快照 2016-01-06 10.09.0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829" y="1818238"/>
            <a:ext cx="2484827" cy="39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2465918" y="5901326"/>
            <a:ext cx="6381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Allow you to copy and edit the </a:t>
            </a:r>
            <a:r>
              <a:rPr lang="en-US" altLang="zh-TW" b="1" dirty="0" smtClean="0"/>
              <a:t>text. </a:t>
            </a:r>
            <a:r>
              <a:rPr lang="zh-TW" altLang="en-US" b="1" dirty="0" smtClean="0"/>
              <a:t>（支援網路海撈資料）</a:t>
            </a:r>
            <a:endParaRPr lang="zh-TW" altLang="en-US" dirty="0"/>
          </a:p>
        </p:txBody>
      </p:sp>
      <p:pic>
        <p:nvPicPr>
          <p:cNvPr id="7" name="內容版面配置區 3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221" b="-20221"/>
          <a:stretch>
            <a:fillRect/>
          </a:stretch>
        </p:blipFill>
        <p:spPr>
          <a:xfrm>
            <a:off x="550358" y="2307942"/>
            <a:ext cx="1441481" cy="200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7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6575" y="345030"/>
            <a:ext cx="4948238" cy="537875"/>
          </a:xfrm>
        </p:spPr>
        <p:txBody>
          <a:bodyPr/>
          <a:lstStyle/>
          <a:p>
            <a:r>
              <a:rPr kumimoji="1" lang="zh-TW" altLang="en-US" dirty="0" smtClean="0"/>
              <a:t>使用技術</a:t>
            </a:r>
            <a:endParaRPr kumimoji="1" lang="zh-TW" altLang="en-US" dirty="0"/>
          </a:p>
        </p:txBody>
      </p:sp>
      <p:pic>
        <p:nvPicPr>
          <p:cNvPr id="7" name="圖片 6" descr="螢幕快照 2016-01-12 17.23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575" y="1053291"/>
            <a:ext cx="8469894" cy="541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28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29000" y="446486"/>
            <a:ext cx="4948238" cy="886968"/>
          </a:xfrm>
        </p:spPr>
        <p:txBody>
          <a:bodyPr/>
          <a:lstStyle/>
          <a:p>
            <a:r>
              <a:rPr kumimoji="1" lang="en-US" altLang="zh-TW" sz="3200" dirty="0" smtClean="0"/>
              <a:t>What’s Next?</a:t>
            </a:r>
            <a:endParaRPr kumimoji="1"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29000" y="1333455"/>
            <a:ext cx="4946602" cy="42811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TW" dirty="0" smtClean="0"/>
          </a:p>
          <a:p>
            <a:r>
              <a:rPr kumimoji="1" lang="en-US" altLang="zh-TW" sz="2400" dirty="0" smtClean="0"/>
              <a:t>Social Networking.</a:t>
            </a:r>
          </a:p>
          <a:p>
            <a:r>
              <a:rPr kumimoji="1" lang="en-US" altLang="zh-TW" sz="2400" dirty="0" smtClean="0"/>
              <a:t>Multi-Language.</a:t>
            </a:r>
          </a:p>
          <a:p>
            <a:r>
              <a:rPr kumimoji="1" lang="en-US" altLang="zh-TW" sz="2400" dirty="0" smtClean="0"/>
              <a:t>Promote APP (gifting, rate and review, open </a:t>
            </a:r>
            <a:r>
              <a:rPr kumimoji="1" lang="en-US" altLang="zh-TW" sz="2400" dirty="0" err="1" smtClean="0"/>
              <a:t>facebook</a:t>
            </a:r>
            <a:r>
              <a:rPr kumimoji="1" lang="en-US" altLang="zh-TW" sz="2400" dirty="0" smtClean="0"/>
              <a:t>  , line, twitter etc.) </a:t>
            </a:r>
            <a:r>
              <a:rPr kumimoji="1" lang="zh-TW" altLang="en-US" sz="2400" dirty="0" smtClean="0"/>
              <a:t>臉書登錄功能已完成</a:t>
            </a:r>
            <a:endParaRPr kumimoji="1" lang="en-US" altLang="zh-TW" sz="2400" dirty="0" smtClean="0"/>
          </a:p>
          <a:p>
            <a:r>
              <a:rPr kumimoji="1" lang="en-US" altLang="zh-TW" sz="3200" dirty="0" smtClean="0"/>
              <a:t>Thank You!</a:t>
            </a:r>
          </a:p>
        </p:txBody>
      </p:sp>
      <p:pic>
        <p:nvPicPr>
          <p:cNvPr id="4" name="圖片 3" descr="螢幕快照 2016-01-11 11.19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884" y="1149410"/>
            <a:ext cx="2528585" cy="460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2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53488" y="412391"/>
            <a:ext cx="4948238" cy="886968"/>
          </a:xfrm>
        </p:spPr>
        <p:txBody>
          <a:bodyPr/>
          <a:lstStyle/>
          <a:p>
            <a:r>
              <a:rPr lang="zh-TW" altLang="zh-TW" b="1" dirty="0"/>
              <a:t>專題簡</a:t>
            </a:r>
            <a:r>
              <a:rPr lang="zh-TW" altLang="zh-TW" b="1" dirty="0" smtClean="0"/>
              <a:t>介</a:t>
            </a:r>
            <a:r>
              <a:rPr lang="zh-TW" altLang="zh-TW" dirty="0" smtClean="0"/>
              <a:t>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67280" y="1737179"/>
            <a:ext cx="6796354" cy="4450389"/>
          </a:xfrm>
        </p:spPr>
        <p:txBody>
          <a:bodyPr>
            <a:noAutofit/>
          </a:bodyPr>
          <a:lstStyle/>
          <a:p>
            <a:r>
              <a:rPr lang="zh-TW" altLang="zh-TW" sz="1200" b="1" dirty="0"/>
              <a:t>如果</a:t>
            </a:r>
            <a:r>
              <a:rPr lang="en-US" altLang="zh-TW" sz="1200" b="1" dirty="0"/>
              <a:t>26</a:t>
            </a:r>
            <a:r>
              <a:rPr lang="zh-TW" altLang="zh-TW" sz="1200" b="1" dirty="0"/>
              <a:t>個英文字母</a:t>
            </a:r>
            <a:endParaRPr lang="zh-TW" altLang="zh-TW" sz="1200" dirty="0"/>
          </a:p>
          <a:p>
            <a:r>
              <a:rPr lang="en-US" altLang="zh-TW" sz="1200" b="1" dirty="0"/>
              <a:t>A B C D E F G H I J K L M N O P Q R S T U V W X Y </a:t>
            </a:r>
            <a:r>
              <a:rPr lang="en-US" altLang="zh-TW" sz="1200" b="1" dirty="0" smtClean="0"/>
              <a:t>Z</a:t>
            </a:r>
            <a:r>
              <a:rPr lang="zh-TW" altLang="zh-TW" sz="1200" b="1" dirty="0" smtClean="0"/>
              <a:t>分别等於</a:t>
            </a:r>
            <a:endParaRPr lang="zh-TW" altLang="zh-TW" sz="1200" dirty="0"/>
          </a:p>
          <a:p>
            <a:r>
              <a:rPr lang="en-US" altLang="zh-TW" sz="1200" b="1" dirty="0"/>
              <a:t>1 2 3 4 5 6 7 8 9 10 11 12 13 14 15 16 17 18 19 20 21 22 23 24 25 26</a:t>
            </a:r>
            <a:endParaRPr lang="zh-TW" altLang="zh-TW" sz="1200" dirty="0"/>
          </a:p>
          <a:p>
            <a:r>
              <a:rPr lang="en-US" altLang="zh-TW" sz="1200" b="1" dirty="0" smtClean="0"/>
              <a:t>Knowledge</a:t>
            </a:r>
            <a:r>
              <a:rPr lang="zh-TW" altLang="zh-TW" sz="1200" b="1" dirty="0"/>
              <a:t>（知識）</a:t>
            </a:r>
            <a:endParaRPr lang="zh-TW" altLang="zh-TW" sz="1200" dirty="0"/>
          </a:p>
          <a:p>
            <a:r>
              <a:rPr lang="en-US" altLang="zh-TW" sz="1200" b="1" dirty="0"/>
              <a:t>K + N + O +W + L + E + D +G +E=11 +14 +15 +23+12 + 5 + 4 +7 +5= 96</a:t>
            </a:r>
            <a:r>
              <a:rPr lang="en-US" altLang="zh-TW" sz="1200" b="1" dirty="0" smtClean="0"/>
              <a:t>%</a:t>
            </a:r>
            <a:endParaRPr lang="zh-TW" altLang="zh-TW" sz="1200" dirty="0"/>
          </a:p>
          <a:p>
            <a:r>
              <a:rPr lang="en-US" altLang="zh-TW" sz="1200" b="1" dirty="0" err="1"/>
              <a:t>Workhard</a:t>
            </a:r>
            <a:r>
              <a:rPr lang="en-US" altLang="zh-TW" sz="1200" b="1" dirty="0"/>
              <a:t> </a:t>
            </a:r>
            <a:r>
              <a:rPr lang="zh-TW" altLang="zh-TW" sz="1200" b="1" dirty="0"/>
              <a:t>（努力工作）</a:t>
            </a:r>
            <a:endParaRPr lang="zh-TW" altLang="zh-TW" sz="1200" dirty="0"/>
          </a:p>
          <a:p>
            <a:r>
              <a:rPr lang="en-US" altLang="zh-TW" sz="1200" b="1" dirty="0"/>
              <a:t>W + O + R + K + H + A + R + D =23 +15 +18 +11 + 8 + 1 +18 + 4= 98%</a:t>
            </a:r>
            <a:endParaRPr lang="zh-TW" altLang="zh-TW" sz="1200" dirty="0"/>
          </a:p>
          <a:p>
            <a:r>
              <a:rPr lang="en-US" altLang="zh-TW" sz="1200" b="1" dirty="0" smtClean="0"/>
              <a:t>Luck</a:t>
            </a:r>
            <a:r>
              <a:rPr lang="zh-TW" altLang="zh-TW" sz="1200" b="1" dirty="0"/>
              <a:t>（好運）</a:t>
            </a:r>
            <a:endParaRPr lang="zh-TW" altLang="zh-TW" sz="1200" dirty="0"/>
          </a:p>
          <a:p>
            <a:r>
              <a:rPr lang="en-US" altLang="zh-TW" sz="1200" b="1" dirty="0"/>
              <a:t>L + U + C+ K=12+21 + 3+11= 47</a:t>
            </a:r>
            <a:r>
              <a:rPr lang="en-US" altLang="zh-TW" sz="1200" b="1" dirty="0" smtClean="0"/>
              <a:t>%</a:t>
            </a:r>
            <a:endParaRPr lang="zh-TW" altLang="zh-TW" sz="1200" dirty="0"/>
          </a:p>
          <a:p>
            <a:r>
              <a:rPr lang="en-US" altLang="zh-TW" sz="1200" b="1" dirty="0"/>
              <a:t>Love</a:t>
            </a:r>
            <a:r>
              <a:rPr lang="zh-TW" altLang="zh-TW" sz="1200" b="1" dirty="0"/>
              <a:t>（愛情）</a:t>
            </a:r>
            <a:endParaRPr lang="zh-TW" altLang="zh-TW" sz="1200" dirty="0"/>
          </a:p>
          <a:p>
            <a:r>
              <a:rPr lang="en-US" altLang="zh-TW" sz="1200" b="1" dirty="0"/>
              <a:t>L + O+ V + E=12 +15+ 22+ 5= 54%</a:t>
            </a:r>
            <a:endParaRPr lang="zh-TW" altLang="zh-TW" sz="1200" dirty="0"/>
          </a:p>
          <a:p>
            <a:r>
              <a:rPr lang="en-US" altLang="zh-TW" sz="1200" b="1" dirty="0"/>
              <a:t> </a:t>
            </a:r>
            <a:endParaRPr lang="zh-TW" altLang="zh-TW" sz="1200" dirty="0"/>
          </a:p>
          <a:p>
            <a:endParaRPr kumimoji="1" lang="zh-TW" altLang="en-US" sz="1200" dirty="0"/>
          </a:p>
        </p:txBody>
      </p:sp>
      <p:pic>
        <p:nvPicPr>
          <p:cNvPr id="4" name="內容版面配置區 3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221" b="-20221"/>
          <a:stretch>
            <a:fillRect/>
          </a:stretch>
        </p:blipFill>
        <p:spPr>
          <a:xfrm>
            <a:off x="625799" y="2400879"/>
            <a:ext cx="1441481" cy="200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50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03500" y="685800"/>
            <a:ext cx="1195917" cy="886968"/>
          </a:xfrm>
        </p:spPr>
        <p:txBody>
          <a:bodyPr/>
          <a:lstStyle/>
          <a:p>
            <a:r>
              <a:rPr lang="zh-TW" altLang="zh-TW" b="1" dirty="0"/>
              <a:t>功能</a:t>
            </a:r>
            <a:r>
              <a:rPr lang="en-US" altLang="zh-TW" b="1" dirty="0"/>
              <a:t>:</a:t>
            </a:r>
            <a:r>
              <a:rPr lang="zh-TW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47241" y="1845258"/>
            <a:ext cx="6051577" cy="4396349"/>
          </a:xfrm>
        </p:spPr>
        <p:txBody>
          <a:bodyPr>
            <a:normAutofit/>
          </a:bodyPr>
          <a:lstStyle/>
          <a:p>
            <a:r>
              <a:rPr lang="zh-TW" altLang="zh-TW" b="1" dirty="0"/>
              <a:t>運用拉霸功能，隨時提示幸運指數與有意義的英文單字連結，內藏</a:t>
            </a:r>
            <a:r>
              <a:rPr lang="en-US" altLang="zh-TW" b="1" dirty="0"/>
              <a:t>26,000</a:t>
            </a:r>
            <a:r>
              <a:rPr lang="zh-TW" altLang="zh-TW" b="1" dirty="0"/>
              <a:t>個單字，供使用者行事運作的參考！</a:t>
            </a:r>
            <a:endParaRPr lang="zh-TW" altLang="zh-TW" dirty="0"/>
          </a:p>
          <a:p>
            <a:r>
              <a:rPr lang="en-US" altLang="zh-TW" b="1" dirty="0"/>
              <a:t> </a:t>
            </a:r>
            <a:endParaRPr lang="zh-TW" altLang="zh-TW" dirty="0"/>
          </a:p>
          <a:p>
            <a:r>
              <a:rPr lang="zh-TW" altLang="zh-TW" b="1" dirty="0"/>
              <a:t>簡易發音及線上文字翻譯功能。推播線上幸運字</a:t>
            </a:r>
            <a:r>
              <a:rPr lang="en-US" altLang="zh-TW" b="1" dirty="0"/>
              <a:t>QR Code</a:t>
            </a:r>
            <a:r>
              <a:rPr lang="zh-TW" altLang="zh-TW" b="1" dirty="0"/>
              <a:t>抽籤 。圖片可自動轉成文字檔，方便使用者編輯或直接上網查詢。</a:t>
            </a:r>
            <a:endParaRPr lang="zh-TW" altLang="zh-TW" dirty="0"/>
          </a:p>
          <a:p>
            <a:r>
              <a:rPr lang="zh-TW" altLang="zh-TW" b="1" dirty="0"/>
              <a:t>功能</a:t>
            </a:r>
            <a:r>
              <a:rPr lang="en-US" altLang="zh-TW" b="1" dirty="0"/>
              <a:t>: </a:t>
            </a:r>
            <a:r>
              <a:rPr lang="zh-TW" altLang="zh-TW" b="1" dirty="0"/>
              <a:t>隨手測機運，行事參考提示，輕鬆遊戲殺時間，創意英文單字學習。</a:t>
            </a:r>
            <a:endParaRPr lang="zh-TW" altLang="zh-TW" dirty="0"/>
          </a:p>
          <a:p>
            <a:r>
              <a:rPr lang="en-US" altLang="zh-TW" b="1" dirty="0"/>
              <a:t> </a:t>
            </a:r>
            <a:endParaRPr lang="zh-TW" altLang="zh-TW" dirty="0"/>
          </a:p>
          <a:p>
            <a:r>
              <a:rPr lang="zh-TW" altLang="zh-TW" b="1" dirty="0" smtClean="0"/>
              <a:t>使用</a:t>
            </a:r>
            <a:r>
              <a:rPr lang="zh-TW" altLang="zh-TW" b="1" dirty="0"/>
              <a:t>者透過隨機測運勢，提升工作自信，及行事運作的警示，進而對於英文單字增加認識。</a:t>
            </a:r>
            <a:endParaRPr lang="zh-TW" altLang="zh-TW" dirty="0"/>
          </a:p>
          <a:p>
            <a:endParaRPr kumimoji="1" lang="zh-TW" altLang="en-US" dirty="0"/>
          </a:p>
        </p:txBody>
      </p:sp>
      <p:pic>
        <p:nvPicPr>
          <p:cNvPr id="4" name="內容版面配置區 3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221" b="-20221"/>
          <a:stretch>
            <a:fillRect/>
          </a:stretch>
        </p:blipFill>
        <p:spPr>
          <a:xfrm>
            <a:off x="550358" y="2416369"/>
            <a:ext cx="1441481" cy="200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43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19089" y="469639"/>
            <a:ext cx="4948238" cy="886968"/>
          </a:xfrm>
        </p:spPr>
        <p:txBody>
          <a:bodyPr/>
          <a:lstStyle/>
          <a:p>
            <a:r>
              <a:rPr lang="zh-TW" altLang="zh-TW" b="1" dirty="0"/>
              <a:t>專題內容截圖介紹</a:t>
            </a:r>
            <a:r>
              <a:rPr lang="zh-TW" altLang="zh-TW" dirty="0"/>
              <a:t> </a:t>
            </a:r>
            <a:endParaRPr kumimoji="1" lang="zh-TW" altLang="en-US" dirty="0"/>
          </a:p>
        </p:txBody>
      </p:sp>
      <p:pic>
        <p:nvPicPr>
          <p:cNvPr id="4" name="內容版面配置區 3" descr="log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221" b="-20221"/>
          <a:stretch>
            <a:fillRect/>
          </a:stretch>
        </p:blipFill>
        <p:spPr>
          <a:xfrm>
            <a:off x="427504" y="2338921"/>
            <a:ext cx="1441481" cy="2009821"/>
          </a:xfrm>
        </p:spPr>
      </p:pic>
      <p:sp>
        <p:nvSpPr>
          <p:cNvPr id="7" name="矩形 6"/>
          <p:cNvSpPr/>
          <p:nvPr/>
        </p:nvSpPr>
        <p:spPr>
          <a:xfrm rot="10800000" flipV="1">
            <a:off x="2520894" y="5647146"/>
            <a:ext cx="5086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err="1" smtClean="0"/>
              <a:t>AskSlotMachine</a:t>
            </a:r>
            <a:r>
              <a:rPr lang="en-US" altLang="zh-TW" b="1" dirty="0" smtClean="0"/>
              <a:t> (</a:t>
            </a:r>
            <a:r>
              <a:rPr lang="zh-TW" altLang="en-US" b="1" dirty="0" smtClean="0"/>
              <a:t>隨機顯示一組有意義的單字）</a:t>
            </a:r>
            <a:endParaRPr lang="en-US" altLang="zh-TW" b="1" dirty="0" smtClean="0"/>
          </a:p>
        </p:txBody>
      </p:sp>
      <p:pic>
        <p:nvPicPr>
          <p:cNvPr id="8" name="圖片 7" descr="未命名:Users:apple:Desktop:螢幕快照 2016-01-06 09.31.04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8259" y="1637975"/>
            <a:ext cx="2418564" cy="3752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6814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b="1" dirty="0"/>
              <a:t>專題內容截圖介紹</a:t>
            </a:r>
            <a:r>
              <a:rPr lang="zh-TW" altLang="zh-TW" dirty="0"/>
              <a:t> </a:t>
            </a:r>
            <a:endParaRPr kumimoji="1" lang="zh-TW" altLang="en-US" dirty="0"/>
          </a:p>
        </p:txBody>
      </p:sp>
      <p:pic>
        <p:nvPicPr>
          <p:cNvPr id="4" name="內容版面配置區 3" descr="未命名:Users:apple:Desktop:螢幕快照 2016-01-04 09.06.36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1814" y="2020888"/>
            <a:ext cx="2178329" cy="3599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 descr="未命名:Users:apple:Desktop:螢幕快照 2016-01-04 09.15.03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5924" y="2020887"/>
            <a:ext cx="2392197" cy="35992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2797888" y="6094938"/>
            <a:ext cx="5541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Clean and very easy to use UI</a:t>
            </a:r>
            <a:r>
              <a:rPr lang="en-US" altLang="zh-TW" b="1" dirty="0" smtClean="0"/>
              <a:t>.</a:t>
            </a:r>
            <a:r>
              <a:rPr lang="zh-TW" altLang="zh-TW" dirty="0" smtClean="0"/>
              <a:t> </a:t>
            </a:r>
            <a:r>
              <a:rPr lang="en-US" altLang="zh-TW" dirty="0" smtClean="0"/>
              <a:t> </a:t>
            </a:r>
            <a:r>
              <a:rPr lang="zh-TW" altLang="en-US" dirty="0" smtClean="0"/>
              <a:t>（左中右隨意門）</a:t>
            </a:r>
            <a:endParaRPr lang="zh-TW" altLang="en-US" dirty="0"/>
          </a:p>
        </p:txBody>
      </p:sp>
      <p:pic>
        <p:nvPicPr>
          <p:cNvPr id="7" name="內容版面配置區 3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221" b="-20221"/>
          <a:stretch>
            <a:fillRect/>
          </a:stretch>
        </p:blipFill>
        <p:spPr>
          <a:xfrm>
            <a:off x="580111" y="2325343"/>
            <a:ext cx="1441481" cy="200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09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b="1" dirty="0"/>
              <a:t>專題內容截圖介紹</a:t>
            </a:r>
            <a:r>
              <a:rPr lang="zh-TW" altLang="zh-TW" dirty="0"/>
              <a:t> </a:t>
            </a:r>
            <a:endParaRPr kumimoji="1" lang="zh-TW" altLang="en-US" dirty="0"/>
          </a:p>
        </p:txBody>
      </p:sp>
      <p:pic>
        <p:nvPicPr>
          <p:cNvPr id="5" name="圖片 4" descr="未命名:Users:apple:Desktop:螢幕快照 2016-01-06 09.45.14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5977" y="1796826"/>
            <a:ext cx="2277330" cy="35280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2621256" y="5324869"/>
            <a:ext cx="48494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Allow you to quickly swipe between sections, and look up word in just one tap. History tab lists words recently looked up. </a:t>
            </a:r>
            <a:r>
              <a:rPr lang="zh-TW" altLang="en-US" b="1" dirty="0" smtClean="0"/>
              <a:t>（自動累記幸運指標及查過的單字）</a:t>
            </a:r>
            <a:endParaRPr lang="zh-TW" altLang="zh-TW" dirty="0"/>
          </a:p>
        </p:txBody>
      </p:sp>
      <p:pic>
        <p:nvPicPr>
          <p:cNvPr id="9" name="內容版面配置區 8" descr="螢幕快照 2016-01-08 22.01.44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588" r="-60588"/>
          <a:stretch>
            <a:fillRect/>
          </a:stretch>
        </p:blipFill>
        <p:spPr>
          <a:xfrm>
            <a:off x="1405211" y="1796826"/>
            <a:ext cx="4565320" cy="3528043"/>
          </a:xfrm>
          <a:prstGeom prst="rect">
            <a:avLst/>
          </a:prstGeom>
        </p:spPr>
      </p:pic>
      <p:pic>
        <p:nvPicPr>
          <p:cNvPr id="6" name="內容版面配置區 3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221" b="-20221"/>
          <a:stretch>
            <a:fillRect/>
          </a:stretch>
        </p:blipFill>
        <p:spPr>
          <a:xfrm>
            <a:off x="550358" y="2664202"/>
            <a:ext cx="1441481" cy="200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71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b="1" dirty="0"/>
              <a:t>專題內容截圖介紹</a:t>
            </a:r>
            <a:r>
              <a:rPr lang="zh-TW" altLang="zh-TW" dirty="0"/>
              <a:t> 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053629" y="5419439"/>
            <a:ext cx="48494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Has more than 26,000 words, including pronunciation </a:t>
            </a:r>
            <a:r>
              <a:rPr lang="en-US" altLang="zh-TW" b="1" dirty="0" smtClean="0"/>
              <a:t>audio and  top scores and Google Ads .</a:t>
            </a:r>
            <a:r>
              <a:rPr lang="zh-TW" altLang="zh-TW" dirty="0" smtClean="0"/>
              <a:t> </a:t>
            </a:r>
            <a:r>
              <a:rPr lang="zh-TW" altLang="en-US" dirty="0" smtClean="0"/>
              <a:t>（查英文字數及長度不受限。</a:t>
            </a:r>
            <a:r>
              <a:rPr lang="en-US" altLang="zh-TW" dirty="0" smtClean="0"/>
              <a:t> </a:t>
            </a:r>
            <a:r>
              <a:rPr lang="zh-TW" altLang="en-US" dirty="0" smtClean="0"/>
              <a:t>可記錄遊戲成績，可推播廣告）</a:t>
            </a:r>
            <a:endParaRPr lang="zh-TW" altLang="zh-TW" dirty="0"/>
          </a:p>
        </p:txBody>
      </p:sp>
      <p:pic>
        <p:nvPicPr>
          <p:cNvPr id="8" name="內容版面配置區 7" descr="未命名:Users:apple:Desktop:螢幕快照 2016-01-06 09.45.52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611" r="-61611"/>
          <a:stretch>
            <a:fillRect/>
          </a:stretch>
        </p:blipFill>
        <p:spPr bwMode="auto">
          <a:xfrm>
            <a:off x="1918653" y="1815947"/>
            <a:ext cx="4295088" cy="3317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內容版面配置區 3" descr="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221" b="-20221"/>
          <a:stretch>
            <a:fillRect/>
          </a:stretch>
        </p:blipFill>
        <p:spPr>
          <a:xfrm>
            <a:off x="477172" y="2354410"/>
            <a:ext cx="1441481" cy="2009821"/>
          </a:xfrm>
          <a:prstGeom prst="rect">
            <a:avLst/>
          </a:prstGeom>
        </p:spPr>
      </p:pic>
      <p:pic>
        <p:nvPicPr>
          <p:cNvPr id="3" name="圖片 2" descr="螢幕快照 2016-01-11 09.37.4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5138" y="1815946"/>
            <a:ext cx="1803175" cy="33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05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88463" y="518583"/>
            <a:ext cx="4948238" cy="886968"/>
          </a:xfrm>
        </p:spPr>
        <p:txBody>
          <a:bodyPr/>
          <a:lstStyle/>
          <a:p>
            <a:r>
              <a:rPr lang="zh-TW" altLang="zh-TW" b="1" dirty="0"/>
              <a:t>專題內容截圖介紹</a:t>
            </a:r>
            <a:r>
              <a:rPr lang="zh-TW" altLang="zh-TW" dirty="0"/>
              <a:t> </a:t>
            </a:r>
            <a:endParaRPr kumimoji="1" lang="zh-TW" altLang="en-US" dirty="0"/>
          </a:p>
        </p:txBody>
      </p:sp>
      <p:pic>
        <p:nvPicPr>
          <p:cNvPr id="4" name="內容版面配置區 3" descr="未命名:Users:apple:Desktop:螢幕快照 2016-01-04 09.17.55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635" r="-60635"/>
          <a:stretch>
            <a:fillRect/>
          </a:stretch>
        </p:blipFill>
        <p:spPr bwMode="auto">
          <a:xfrm>
            <a:off x="1458024" y="1688748"/>
            <a:ext cx="4460441" cy="3969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 descr="未命名:Users:apple:Desktop:螢幕快照 2016-01-04 09.26.5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8335" y="1688748"/>
            <a:ext cx="1266030" cy="183923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2688463" y="5801923"/>
            <a:ext cx="48494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Allow you to use QR code to look up words</a:t>
            </a:r>
            <a:r>
              <a:rPr lang="en-US" altLang="zh-TW" b="1" dirty="0" smtClean="0"/>
              <a:t>.</a:t>
            </a:r>
            <a:r>
              <a:rPr lang="zh-TW" altLang="zh-TW" dirty="0" smtClean="0"/>
              <a:t> </a:t>
            </a:r>
            <a:r>
              <a:rPr lang="zh-TW" altLang="en-US" dirty="0" smtClean="0"/>
              <a:t>（快速讀取ＱＲ</a:t>
            </a:r>
            <a:r>
              <a:rPr lang="en-US" altLang="zh-TW" dirty="0" smtClean="0"/>
              <a:t>code </a:t>
            </a:r>
            <a:r>
              <a:rPr lang="zh-TW" altLang="en-US" dirty="0" smtClean="0"/>
              <a:t>密碼籤）</a:t>
            </a:r>
            <a:endParaRPr lang="zh-TW" altLang="zh-TW" dirty="0"/>
          </a:p>
        </p:txBody>
      </p:sp>
      <p:pic>
        <p:nvPicPr>
          <p:cNvPr id="7" name="內容版面配置區 3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221" b="-20221"/>
          <a:stretch>
            <a:fillRect/>
          </a:stretch>
        </p:blipFill>
        <p:spPr>
          <a:xfrm>
            <a:off x="528340" y="2509307"/>
            <a:ext cx="1441481" cy="2009821"/>
          </a:xfrm>
          <a:prstGeom prst="rect">
            <a:avLst/>
          </a:prstGeom>
        </p:spPr>
      </p:pic>
      <p:pic>
        <p:nvPicPr>
          <p:cNvPr id="8" name="圖片 7" descr="未命名:Users:apple:Desktop:螢幕快照 2016-01-04 09.24.51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402" y="3714430"/>
            <a:ext cx="1701165" cy="194430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/>
          <p:cNvSpPr txBox="1"/>
          <p:nvPr/>
        </p:nvSpPr>
        <p:spPr>
          <a:xfrm>
            <a:off x="8340520" y="407677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1255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33934" y="496660"/>
            <a:ext cx="4948238" cy="886968"/>
          </a:xfrm>
        </p:spPr>
        <p:txBody>
          <a:bodyPr/>
          <a:lstStyle/>
          <a:p>
            <a:r>
              <a:rPr lang="zh-TW" altLang="zh-TW" b="1" dirty="0"/>
              <a:t>專題內容截圖介紹</a:t>
            </a:r>
            <a:r>
              <a:rPr lang="zh-TW" altLang="zh-TW" dirty="0"/>
              <a:t> </a:t>
            </a:r>
            <a:endParaRPr kumimoji="1" lang="zh-TW" altLang="en-US" dirty="0"/>
          </a:p>
        </p:txBody>
      </p:sp>
      <p:pic>
        <p:nvPicPr>
          <p:cNvPr id="4" name="內容版面配置區 3" descr="未命名:Users:apple:Desktop:螢幕快照 2016-01-04 09.18.13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993" r="-53993"/>
          <a:stretch>
            <a:fillRect/>
          </a:stretch>
        </p:blipFill>
        <p:spPr bwMode="auto">
          <a:xfrm>
            <a:off x="1213092" y="1572768"/>
            <a:ext cx="4946602" cy="41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 descr="未命名:Users:apple:Desktop:螢幕快照 2016-01-04 09.21.0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6372" y="1572768"/>
            <a:ext cx="2798470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2458764" y="5801923"/>
            <a:ext cx="48494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Supports use camera to translate picture to a whole English text</a:t>
            </a:r>
            <a:r>
              <a:rPr lang="en-US" altLang="zh-TW" b="1" dirty="0" smtClean="0"/>
              <a:t>.</a:t>
            </a:r>
            <a:r>
              <a:rPr lang="zh-TW" altLang="en-US" b="1" dirty="0" smtClean="0"/>
              <a:t>（支援手機快照掃描成文字檔）</a:t>
            </a:r>
            <a:r>
              <a:rPr lang="zh-TW" altLang="zh-TW" dirty="0" smtClean="0"/>
              <a:t> </a:t>
            </a:r>
            <a:endParaRPr lang="zh-TW" altLang="zh-TW" dirty="0"/>
          </a:p>
        </p:txBody>
      </p:sp>
      <p:pic>
        <p:nvPicPr>
          <p:cNvPr id="7" name="內容版面配置區 3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221" b="-20221"/>
          <a:stretch>
            <a:fillRect/>
          </a:stretch>
        </p:blipFill>
        <p:spPr>
          <a:xfrm>
            <a:off x="482231" y="2385390"/>
            <a:ext cx="1441481" cy="200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6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士氣">
  <a:themeElements>
    <a:clrScheme name="Inspiration">
      <a:dk1>
        <a:sysClr val="windowText" lastClr="000000"/>
      </a:dk1>
      <a:lt1>
        <a:sysClr val="window" lastClr="FFFFFF"/>
      </a:lt1>
      <a:dk2>
        <a:srgbClr val="2F2F26"/>
      </a:dk2>
      <a:lt2>
        <a:srgbClr val="9FA795"/>
      </a:lt2>
      <a:accent1>
        <a:srgbClr val="749805"/>
      </a:accent1>
      <a:accent2>
        <a:srgbClr val="BACC82"/>
      </a:accent2>
      <a:accent3>
        <a:srgbClr val="6E9EC2"/>
      </a:accent3>
      <a:accent4>
        <a:srgbClr val="2046A5"/>
      </a:accent4>
      <a:accent5>
        <a:srgbClr val="5039C6"/>
      </a:accent5>
      <a:accent6>
        <a:srgbClr val="7411D0"/>
      </a:accent6>
      <a:hlink>
        <a:srgbClr val="FFC000"/>
      </a:hlink>
      <a:folHlink>
        <a:srgbClr val="C0C000"/>
      </a:folHlink>
    </a:clrScheme>
    <a:fontScheme name="Inspiration">
      <a:maj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Inspiration">
      <a:fillStyleLst>
        <a:solidFill>
          <a:schemeClr val="phClr"/>
        </a:solidFill>
        <a:gradFill rotWithShape="1">
          <a:gsLst>
            <a:gs pos="25000">
              <a:schemeClr val="phClr">
                <a:tint val="90000"/>
                <a:shade val="100000"/>
                <a:alpha val="90000"/>
                <a:satMod val="150000"/>
              </a:schemeClr>
            </a:gs>
            <a:gs pos="100000">
              <a:schemeClr val="phClr">
                <a:tint val="100000"/>
                <a:shade val="60000"/>
                <a:satMod val="13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0000"/>
                <a:shade val="100000"/>
                <a:alpha val="85000"/>
                <a:satMod val="150000"/>
              </a:schemeClr>
            </a:gs>
            <a:gs pos="33000">
              <a:schemeClr val="phClr">
                <a:tint val="90000"/>
                <a:shade val="100000"/>
                <a:alpha val="95000"/>
                <a:satMod val="130000"/>
              </a:schemeClr>
            </a:gs>
            <a:gs pos="67000">
              <a:schemeClr val="phClr">
                <a:shade val="70000"/>
                <a:satMod val="135000"/>
              </a:schemeClr>
            </a:gs>
            <a:gs pos="100000">
              <a:schemeClr val="phClr">
                <a:shade val="50000"/>
                <a:satMod val="135000"/>
              </a:schemeClr>
            </a:gs>
          </a:gsLst>
          <a:lin ang="13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8100" cap="flat" cmpd="thickThin" algn="ctr">
          <a:solidFill>
            <a:schemeClr val="phClr"/>
          </a:solidFill>
          <a:prstDash val="solid"/>
        </a:ln>
        <a:ln w="38100" cap="flat" cmpd="thinThick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woPt" dir="tl"/>
          </a:scene3d>
          <a:sp3d extrusionH="12700" prstMaterial="softEdge">
            <a:bevelT w="25400" h="50800"/>
          </a:sp3d>
        </a:effectStyle>
        <a:effectStyle>
          <a:effectLst>
            <a:innerShdw blurRad="50800" dist="25400" dir="2400000">
              <a:srgbClr val="808080">
                <a:alpha val="75000"/>
              </a:srgbClr>
            </a:innerShdw>
            <a:reflection blurRad="38100" stA="26000" endPos="35000" dist="12700" dir="5400000" fadeDir="48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士氣.thmx</Template>
  <TotalTime>183</TotalTime>
  <Words>389</Words>
  <Application>Microsoft Macintosh PowerPoint</Application>
  <PresentationFormat>如螢幕大小 (4:3)</PresentationFormat>
  <Paragraphs>46</Paragraphs>
  <Slides>12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3" baseType="lpstr">
      <vt:lpstr>士氣</vt:lpstr>
      <vt:lpstr>AskSlotMachine 幸運文字拉霸  iOS App </vt:lpstr>
      <vt:lpstr>專題簡介 </vt:lpstr>
      <vt:lpstr>功能: </vt:lpstr>
      <vt:lpstr>專題內容截圖介紹 </vt:lpstr>
      <vt:lpstr>專題內容截圖介紹 </vt:lpstr>
      <vt:lpstr>專題內容截圖介紹 </vt:lpstr>
      <vt:lpstr>專題內容截圖介紹 </vt:lpstr>
      <vt:lpstr>專題內容截圖介紹 </vt:lpstr>
      <vt:lpstr>專題內容截圖介紹 </vt:lpstr>
      <vt:lpstr>專題內容截圖介紹 </vt:lpstr>
      <vt:lpstr>使用技術</vt:lpstr>
      <vt:lpstr>What’s Next?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AskSlotMachine 幸運文字拉霸 </dc:title>
  <dc:creator>易先 周</dc:creator>
  <cp:lastModifiedBy>易先 周</cp:lastModifiedBy>
  <cp:revision>33</cp:revision>
  <dcterms:created xsi:type="dcterms:W3CDTF">2016-01-09T13:13:21Z</dcterms:created>
  <dcterms:modified xsi:type="dcterms:W3CDTF">2016-01-13T01:58:08Z</dcterms:modified>
</cp:coreProperties>
</file>